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44" r:id="rId3"/>
    <p:sldId id="458" r:id="rId4"/>
    <p:sldId id="395" r:id="rId5"/>
    <p:sldId id="285" r:id="rId6"/>
    <p:sldId id="439" r:id="rId7"/>
    <p:sldId id="463" r:id="rId8"/>
    <p:sldId id="464" r:id="rId9"/>
    <p:sldId id="465" r:id="rId10"/>
    <p:sldId id="469" r:id="rId11"/>
    <p:sldId id="461" r:id="rId12"/>
    <p:sldId id="462" r:id="rId13"/>
    <p:sldId id="409" r:id="rId14"/>
    <p:sldId id="414" r:id="rId15"/>
    <p:sldId id="419" r:id="rId16"/>
    <p:sldId id="422" r:id="rId17"/>
    <p:sldId id="470" r:id="rId18"/>
    <p:sldId id="428" r:id="rId19"/>
    <p:sldId id="429" r:id="rId20"/>
    <p:sldId id="430" r:id="rId21"/>
    <p:sldId id="431" r:id="rId22"/>
    <p:sldId id="433" r:id="rId23"/>
    <p:sldId id="468" r:id="rId24"/>
    <p:sldId id="471" r:id="rId25"/>
  </p:sldIdLst>
  <p:sldSz cx="9144000" cy="6858000" type="screen4x3"/>
  <p:notesSz cx="6735763" cy="98663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D4447-29C6-4DD8-89E3-3D9B93365731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95643-F008-4F1E-9638-BEDF5D8AE1FC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C85A-D6EB-43B6-B358-F23884961E42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3896-2CA1-4E7F-8967-F36C1CC2656F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B3896-2CA1-4E7F-8967-F36C1CC2656F}" type="slidenum">
              <a:rPr lang="bs-Latn-BA" smtClean="0"/>
              <a:pPr/>
              <a:t>5</a:t>
            </a:fld>
            <a:endParaRPr lang="bs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FBAF-2673-421A-A95B-83A015CFFBB7}" type="slidenum">
              <a:rPr lang="hr-HR"/>
              <a:pPr/>
              <a:t>6</a:t>
            </a:fld>
            <a:endParaRPr lang="hr-H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102" y="4686499"/>
            <a:ext cx="4939560" cy="443984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C5433-2AD4-4D32-8FE7-FB30CE2CADFB}" type="datetimeFigureOut">
              <a:rPr lang="bs-Latn-BA" smtClean="0"/>
              <a:pPr/>
              <a:t>5.10.2018.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EC4B-106A-4279-A623-5E287F7924DD}" type="slidenum">
              <a:rPr lang="bs-Latn-BA" smtClean="0"/>
              <a:pPr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%204.10.18\what%20do%20we%20want%20for%20our%20children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57166"/>
            <a:ext cx="4178174" cy="5072098"/>
          </a:xfrm>
          <a:ln>
            <a:noFill/>
          </a:ln>
        </p:spPr>
        <p:txBody>
          <a:bodyPr>
            <a:normAutofit/>
          </a:bodyPr>
          <a:lstStyle/>
          <a:p>
            <a:r>
              <a:rPr lang="bs-Latn-BA" sz="5400" b="1" dirty="0" smtClean="0">
                <a:latin typeface="Agency FB" pitchFamily="34" charset="0"/>
              </a:rPr>
              <a:t>UČITELJI</a:t>
            </a:r>
            <a:br>
              <a:rPr lang="bs-Latn-BA" sz="5400" b="1" dirty="0" smtClean="0">
                <a:latin typeface="Agency FB" pitchFamily="34" charset="0"/>
              </a:rPr>
            </a:br>
            <a:r>
              <a:rPr lang="bs-Latn-BA" sz="5400" b="1" dirty="0" smtClean="0">
                <a:latin typeface="Agency FB" pitchFamily="34" charset="0"/>
              </a:rPr>
              <a:t>SU VAŽNI</a:t>
            </a:r>
            <a:endParaRPr lang="bs-Latn-BA" sz="5400" b="1" dirty="0">
              <a:latin typeface="Agency FB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			</a:t>
            </a:r>
            <a:endParaRPr kumimoji="0" lang="sr-Latn-C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8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1352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800" b="0" i="1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</a:t>
            </a: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6000768"/>
            <a:ext cx="450059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s-Latn-BA" b="1" dirty="0" smtClean="0"/>
              <a:t>Radmila Lauš</a:t>
            </a:r>
          </a:p>
          <a:p>
            <a:pPr algn="ctr"/>
            <a:r>
              <a:rPr lang="bs-Latn-BA" b="1" dirty="0" smtClean="0"/>
              <a:t>Mostar, 5.10.2018.</a:t>
            </a:r>
            <a:endParaRPr lang="bs-Latn-BA" b="1" dirty="0"/>
          </a:p>
        </p:txBody>
      </p:sp>
      <p:pic>
        <p:nvPicPr>
          <p:cNvPr id="9" name="Slika 6" descr="C:\Users\user\Desktop\1Izrez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07100"/>
            <a:ext cx="2895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28"/>
            <a:ext cx="4500594" cy="54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FILM:</a:t>
            </a: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b="1" dirty="0" smtClean="0"/>
              <a:t>Što želimo za našu djecu? </a:t>
            </a:r>
            <a:br>
              <a:rPr lang="hr-HR" sz="2800" b="1" dirty="0" smtClean="0"/>
            </a:br>
            <a:r>
              <a:rPr lang="hr-HR" sz="2800" b="1" dirty="0" smtClean="0"/>
              <a:t>Stvaranje dobrih škola zajedno</a:t>
            </a:r>
            <a:endParaRPr lang="hr-HR" sz="2800" b="1" dirty="0"/>
          </a:p>
        </p:txBody>
      </p:sp>
      <p:pic>
        <p:nvPicPr>
          <p:cNvPr id="4" name="what do we want for our children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928802"/>
            <a:ext cx="6493718" cy="4329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sz="3600" b="1" dirty="0" smtClean="0"/>
              <a:t>ZAKLJUČAK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dirty="0" smtClean="0"/>
              <a:t>svi imamo neke potrebe, neka očekivanja</a:t>
            </a:r>
          </a:p>
          <a:p>
            <a:r>
              <a:rPr lang="hr-HR" dirty="0" smtClean="0"/>
              <a:t>težimo istom cilju </a:t>
            </a:r>
          </a:p>
          <a:p>
            <a:pPr>
              <a:buNone/>
            </a:pPr>
            <a:r>
              <a:rPr lang="hr-HR" dirty="0" smtClean="0"/>
              <a:t>Ali………….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Idemo li svi istim putem?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214554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lipart Illustration Of An Uncertain Light Blue Man And Child Standing At A Wooden Post Trying To Decide Which Direction To Go At A Crossroads by Leo Blanchette"/>
          <p:cNvPicPr>
            <a:picLocks noChangeAspect="1" noChangeArrowheads="1"/>
          </p:cNvPicPr>
          <p:nvPr/>
        </p:nvPicPr>
        <p:blipFill>
          <a:blip r:embed="rId3" cstate="print"/>
          <a:srcRect t="-57353" r="-50002" b="11765"/>
          <a:stretch>
            <a:fillRect/>
          </a:stretch>
        </p:blipFill>
        <p:spPr bwMode="auto">
          <a:xfrm>
            <a:off x="2786050" y="2928934"/>
            <a:ext cx="3725859" cy="37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TKO I KAKO NAM MOŽE POMOĆI NA TOM PUTU?</a:t>
            </a:r>
            <a:endParaRPr lang="hr-HR" sz="3600" b="1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7224" y="1714488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72400" cy="10943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s-Latn-BA" sz="5400" b="1" dirty="0" smtClean="0"/>
              <a:t>Što VI mislite?</a:t>
            </a:r>
            <a:endParaRPr lang="bs-Latn-BA" sz="5400" b="1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5332732" cy="353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57158" y="381000"/>
            <a:ext cx="8558242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/>
              <a:t>BUDIMO PROMJENA KOJU ŽELIMO VIDJETI</a:t>
            </a:r>
            <a:endParaRPr lang="hr-HR" sz="32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3428992" cy="221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3286124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 smtClean="0"/>
              <a:t>„Nemojte nikada sumnjati da mala grupa posvećenih ljudi može promijeniti svijet, to je jedino što ga je ikada i mijenjalo“.</a:t>
            </a:r>
          </a:p>
          <a:p>
            <a:pPr algn="r">
              <a:lnSpc>
                <a:spcPct val="150000"/>
              </a:lnSpc>
            </a:pPr>
            <a:r>
              <a:rPr lang="hr-HR" sz="2400" b="1" dirty="0" smtClean="0"/>
              <a:t>Margaret Mid</a:t>
            </a:r>
            <a:endParaRPr lang="hr-H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5352" y="1676400"/>
            <a:ext cx="3614774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357158" y="391180"/>
            <a:ext cx="8286808" cy="5847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3200" b="1" dirty="0" smtClean="0"/>
              <a:t>OSNAŽIMO </a:t>
            </a:r>
            <a:r>
              <a:rPr lang="hr-HR" sz="3200" b="1" dirty="0" err="1" smtClean="0"/>
              <a:t>SE..</a:t>
            </a:r>
            <a:r>
              <a:rPr lang="hr-HR" sz="3200" b="1" dirty="0" smtClean="0"/>
              <a:t>.</a:t>
            </a:r>
            <a:endParaRPr lang="hr-HR" sz="3200" dirty="0" smtClean="0"/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752600" y="1447800"/>
            <a:ext cx="6096000" cy="15234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hr-HR" sz="2800" b="1" i="1" dirty="0" smtClean="0"/>
              <a:t>Ukoliko </a:t>
            </a:r>
            <a:r>
              <a:rPr lang="hr-HR" sz="2800" b="1" i="1" dirty="0"/>
              <a:t>ne </a:t>
            </a:r>
            <a:r>
              <a:rPr lang="hr-HR" sz="2800" b="1" i="1" dirty="0" smtClean="0"/>
              <a:t>pokušamo </a:t>
            </a:r>
            <a:r>
              <a:rPr lang="hr-HR" sz="2800" b="1" i="1" dirty="0"/>
              <a:t>uraditi dalje od onoga što </a:t>
            </a:r>
            <a:r>
              <a:rPr lang="hr-HR" sz="2800" b="1" i="1" dirty="0" smtClean="0"/>
              <a:t>smo </a:t>
            </a:r>
            <a:r>
              <a:rPr lang="hr-HR" sz="2800" b="1" i="1" dirty="0"/>
              <a:t>već usavršili, </a:t>
            </a:r>
          </a:p>
          <a:p>
            <a:pPr algn="ctr"/>
            <a:r>
              <a:rPr lang="hr-HR" sz="2800" b="1" i="1" dirty="0" smtClean="0"/>
              <a:t>nećemo </a:t>
            </a:r>
            <a:r>
              <a:rPr lang="hr-HR" sz="2800" b="1" i="1" dirty="0"/>
              <a:t>se razvijati</a:t>
            </a:r>
            <a:r>
              <a:rPr lang="hr-HR" sz="2800" b="1" i="1" dirty="0" smtClean="0"/>
              <a:t>.</a:t>
            </a:r>
            <a:endParaRPr lang="hr-HR" sz="2800" b="1" i="1" dirty="0"/>
          </a:p>
          <a:p>
            <a:endParaRPr lang="hr-HR" sz="9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8020050" cy="36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4282" y="5643578"/>
            <a:ext cx="871543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bs-Latn-BA" sz="2800" b="1" i="1" dirty="0" smtClean="0"/>
              <a:t>“U šumi bi bilo veoma tiho kada bi pjevale samo ptice koje najbolje pjevaju.”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571604" y="214290"/>
            <a:ext cx="6286544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bs-Latn-BA" sz="4000" b="1" dirty="0" smtClean="0">
                <a:solidFill>
                  <a:srgbClr val="FF0000"/>
                </a:solidFill>
              </a:rPr>
              <a:t>KORISTIMO SVOJE VJEŠTINE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41719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1"/>
          <p:cNvSpPr/>
          <p:nvPr/>
        </p:nvSpPr>
        <p:spPr>
          <a:xfrm>
            <a:off x="1214414" y="1357298"/>
            <a:ext cx="7162800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r-HR" sz="2800" dirty="0" smtClean="0"/>
              <a:t>Biti učitelj jedno je od najizazovnijih i najljepših zanimanja. </a:t>
            </a:r>
          </a:p>
          <a:p>
            <a:pPr algn="ctr"/>
            <a:r>
              <a:rPr lang="hr-HR" sz="2800" b="1" dirty="0" smtClean="0"/>
              <a:t>Biti dobar učitelj je vještina. 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357158" y="549275"/>
            <a:ext cx="7994680" cy="252253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600" b="1" i="1" dirty="0" smtClean="0"/>
              <a:t>Možemo pričati i sanjati o sjajnim školama </a:t>
            </a:r>
            <a:r>
              <a:rPr lang="hr-HR" sz="3600" b="1" i="1" dirty="0" err="1" smtClean="0"/>
              <a:t>budućnosti..</a:t>
            </a:r>
            <a:r>
              <a:rPr lang="hr-HR" sz="3600" b="1" i="1" dirty="0" smtClean="0"/>
              <a:t>.</a:t>
            </a:r>
            <a:endParaRPr lang="en-US" sz="3600" b="1" dirty="0" smtClean="0"/>
          </a:p>
          <a:p>
            <a:pPr algn="ctr">
              <a:buNone/>
            </a:pPr>
            <a:r>
              <a:rPr lang="hr-HR" sz="3600" b="1" i="1" dirty="0" err="1" smtClean="0"/>
              <a:t>...ili</a:t>
            </a:r>
            <a:r>
              <a:rPr lang="hr-HR" sz="3600" b="1" i="1" dirty="0" smtClean="0"/>
              <a:t> ih možemo stvarati</a:t>
            </a:r>
            <a:endParaRPr lang="en-US" sz="3600" b="1" dirty="0" smtClean="0"/>
          </a:p>
          <a:p>
            <a:pPr>
              <a:buNone/>
            </a:pPr>
            <a:r>
              <a:rPr lang="hr-HR" i="1" dirty="0" smtClean="0"/>
              <a:t>                                                      </a:t>
            </a:r>
            <a:r>
              <a:rPr lang="hr-HR" i="1" dirty="0" err="1" smtClean="0"/>
              <a:t>Merilin</a:t>
            </a:r>
            <a:r>
              <a:rPr lang="hr-HR" i="1" dirty="0" smtClean="0"/>
              <a:t> </a:t>
            </a:r>
            <a:r>
              <a:rPr lang="hr-HR" i="1" dirty="0" err="1" smtClean="0"/>
              <a:t>Ferguson</a:t>
            </a:r>
            <a:endParaRPr lang="en-US" dirty="0" smtClean="0"/>
          </a:p>
          <a:p>
            <a:endParaRPr lang="en-US" sz="4800" dirty="0" smtClean="0"/>
          </a:p>
        </p:txBody>
      </p:sp>
      <p:pic>
        <p:nvPicPr>
          <p:cNvPr id="6" name="Picture 5" descr="https://edpsychexperience.files.wordpress.com/2013/03/vertical-cmk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235955"/>
            <a:ext cx="2786082" cy="3622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71538" y="391180"/>
            <a:ext cx="6786610" cy="95410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hr-HR" sz="2800" b="1" dirty="0" smtClean="0"/>
              <a:t>Lekcija koju možemo naučiti iz svijeta prirode</a:t>
            </a:r>
            <a:endParaRPr lang="hr-HR" sz="2800" dirty="0" smtClean="0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6895723" cy="4592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428605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 </a:t>
            </a:r>
          </a:p>
          <a:p>
            <a:endParaRPr lang="hr-HR" sz="2400" b="1" dirty="0" smtClean="0"/>
          </a:p>
          <a:p>
            <a:endParaRPr lang="hr-HR" sz="2400" b="1" dirty="0" smtClean="0"/>
          </a:p>
          <a:p>
            <a:r>
              <a:rPr lang="hr-HR" sz="2400" b="1" i="1" dirty="0" smtClean="0"/>
              <a:t>Učitelji koji se kreću u istom smjeru brže će i lakše doći do cilja jer putuju međusobno se potpomažući.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 </a:t>
            </a:r>
          </a:p>
          <a:p>
            <a:r>
              <a:rPr lang="hr-HR" sz="2400" dirty="0" smtClean="0"/>
              <a:t> 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85860"/>
            <a:ext cx="5823143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071546"/>
            <a:ext cx="509111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ravokutnik 7"/>
          <p:cNvSpPr/>
          <p:nvPr/>
        </p:nvSpPr>
        <p:spPr>
          <a:xfrm>
            <a:off x="214282" y="1714488"/>
            <a:ext cx="34290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4800" b="1" dirty="0" smtClean="0"/>
              <a:t>UČITELJI ČINE SVE DRUGE PROFESIJE MOGUĆIMA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357298"/>
            <a:ext cx="33575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 </a:t>
            </a:r>
          </a:p>
          <a:p>
            <a:r>
              <a:rPr lang="hr-HR" sz="2400" b="1" i="1" dirty="0" smtClean="0"/>
              <a:t>…ostat ćemo s onima koji putuju u istome smjeru kao mi, </a:t>
            </a:r>
          </a:p>
          <a:p>
            <a:r>
              <a:rPr lang="hr-HR" sz="2400" b="1" i="1" dirty="0" smtClean="0"/>
              <a:t>spremni prihvatiti njihovu pomoć </a:t>
            </a:r>
          </a:p>
          <a:p>
            <a:r>
              <a:rPr lang="hr-HR" sz="2400" b="1" i="1" dirty="0" smtClean="0"/>
              <a:t>i pružiti svoju drugima.</a:t>
            </a:r>
            <a:endParaRPr lang="hr-HR" sz="2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500174"/>
            <a:ext cx="534994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71678"/>
            <a:ext cx="3143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/>
              <a:t>…oslanjajmo se jedni na druge, </a:t>
            </a:r>
          </a:p>
          <a:p>
            <a:r>
              <a:rPr lang="hr-HR" sz="2400" b="1" i="1" dirty="0" smtClean="0"/>
              <a:t>na vještine, sposobnosti, jedinstvene snage i  talente  koje imamo.</a:t>
            </a:r>
            <a:r>
              <a:rPr lang="hr-HR" sz="2400" dirty="0" smtClean="0"/>
              <a:t> 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14488"/>
            <a:ext cx="5618307" cy="436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928670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 smtClean="0"/>
              <a:t>Budimo jedni uz druge u teškim vremenima, </a:t>
            </a:r>
          </a:p>
          <a:p>
            <a:r>
              <a:rPr lang="hr-HR" sz="2400" b="1" i="1" dirty="0" smtClean="0"/>
              <a:t>jednako kao i onda kad smo jaki!</a:t>
            </a:r>
            <a:endParaRPr lang="hr-HR" sz="2400" dirty="0" smtClean="0"/>
          </a:p>
          <a:p>
            <a:pPr algn="r"/>
            <a:endParaRPr lang="hr-HR" sz="2400" dirty="0"/>
          </a:p>
        </p:txBody>
      </p:sp>
      <p:pic>
        <p:nvPicPr>
          <p:cNvPr id="7" name="Picture 2" descr="http://image.dnevnik.hr/media/images/original/Apr2008/12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816046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avokutnik 4"/>
          <p:cNvSpPr/>
          <p:nvPr/>
        </p:nvSpPr>
        <p:spPr>
          <a:xfrm>
            <a:off x="5429256" y="5572140"/>
            <a:ext cx="3500462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hr-HR" sz="2800" b="1" i="1" dirty="0" smtClean="0">
                <a:solidFill>
                  <a:srgbClr val="FF0000"/>
                </a:solidFill>
              </a:rPr>
              <a:t>BUDIMO ZAJEDNICA </a:t>
            </a:r>
          </a:p>
          <a:p>
            <a:r>
              <a:rPr lang="hr-HR" sz="2800" b="1" i="1" dirty="0" smtClean="0">
                <a:solidFill>
                  <a:srgbClr val="FF0000"/>
                </a:solidFill>
              </a:rPr>
              <a:t>UČITELJA KOJI UČE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4963895" cy="301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r-HR" b="1" dirty="0" smtClean="0"/>
              <a:t>ZA KRAJ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1676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hr-HR" dirty="0" smtClean="0"/>
              <a:t>UČITELJSKI POZIV JE PLEMENITO ZANIMANJE KOJE SE USAVRŠAVA KROZ CIJELI RADNI VIJEK </a:t>
            </a:r>
          </a:p>
          <a:p>
            <a:pPr algn="ctr">
              <a:buNone/>
            </a:pPr>
            <a:r>
              <a:rPr lang="hr-HR" dirty="0" smtClean="0"/>
              <a:t>ZATO</a:t>
            </a:r>
          </a:p>
          <a:p>
            <a:pPr algn="ctr">
              <a:buNone/>
            </a:pPr>
            <a:r>
              <a:rPr lang="hr-HR" b="1" i="1" dirty="0" smtClean="0"/>
              <a:t>UČITELJ KOJI NE PRESTAJE UČITI</a:t>
            </a:r>
          </a:p>
          <a:p>
            <a:pPr algn="ctr">
              <a:buNone/>
            </a:pPr>
            <a:r>
              <a:rPr lang="hr-HR" b="1" i="1" dirty="0" smtClean="0"/>
              <a:t>IMA PRAVO NAZVATI SE UČITELJEM!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endParaRPr lang="hr-HR" dirty="0"/>
          </a:p>
        </p:txBody>
      </p:sp>
      <p:pic>
        <p:nvPicPr>
          <p:cNvPr id="4" name="Picture 6" descr="F:\foto - 1.razred\nastava\PA290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929066"/>
            <a:ext cx="4643445" cy="2612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ln w="76200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accent1"/>
                </a:solidFill>
              </a:rPr>
              <a:t>HVALA NA PAŽNJI</a:t>
            </a:r>
            <a:endParaRPr lang="hr-HR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488" y="142852"/>
            <a:ext cx="33575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indent="-514350" algn="ctr">
              <a:defRPr/>
            </a:pPr>
            <a:endParaRPr lang="hr-HR" b="1" i="1" dirty="0" smtClean="0"/>
          </a:p>
          <a:p>
            <a:pPr marL="596900" indent="-514350" algn="ctr">
              <a:defRPr/>
            </a:pPr>
            <a:r>
              <a:rPr lang="hr-HR" b="1" i="1" dirty="0" smtClean="0">
                <a:solidFill>
                  <a:schemeClr val="tx2"/>
                </a:solidFill>
              </a:rPr>
              <a:t>KAŽU </a:t>
            </a:r>
            <a:r>
              <a:rPr lang="hr-HR" b="1" i="1" dirty="0">
                <a:solidFill>
                  <a:schemeClr val="tx2"/>
                </a:solidFill>
              </a:rPr>
              <a:t>DA </a:t>
            </a:r>
            <a:r>
              <a:rPr lang="hr-HR" sz="2000" b="1" i="1" dirty="0">
                <a:solidFill>
                  <a:schemeClr val="tx2"/>
                </a:solidFill>
              </a:rPr>
              <a:t>VRIJEME DONOSI PROMJENE....</a:t>
            </a:r>
          </a:p>
          <a:p>
            <a:pPr marL="596900" indent="-514350" algn="ctr">
              <a:defRPr/>
            </a:pPr>
            <a:endParaRPr lang="hr-HR" b="1" i="1" dirty="0"/>
          </a:p>
          <a:p>
            <a:pPr>
              <a:defRPr/>
            </a:pPr>
            <a:endParaRPr lang="hr-HR" dirty="0"/>
          </a:p>
          <a:p>
            <a:pPr>
              <a:buFont typeface="Wingdings 2" pitchFamily="18" charset="2"/>
              <a:buNone/>
              <a:defRPr/>
            </a:pPr>
            <a:r>
              <a:rPr lang="hr-HR" dirty="0"/>
              <a:t>						</a:t>
            </a:r>
          </a:p>
        </p:txBody>
      </p:sp>
      <p:pic>
        <p:nvPicPr>
          <p:cNvPr id="16392" name="Picture 6" descr="D:\resursi\leadership 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071802" y="1714488"/>
            <a:ext cx="3214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571472" y="620688"/>
            <a:ext cx="8143932" cy="114300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SVAKO DIJETE IMA PRAVO NA KVALITETAN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B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ODGOJ I OBRAZOVANJE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6715171" cy="388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bs-Latn-BA" sz="3600" b="1" dirty="0" smtClean="0"/>
              <a:t>OBRAZOVANJE JE </a:t>
            </a:r>
            <a:r>
              <a:rPr lang="bs-Latn-BA" sz="3600" b="1" dirty="0" smtClean="0">
                <a:solidFill>
                  <a:srgbClr val="FF0000"/>
                </a:solidFill>
              </a:rPr>
              <a:t>U KRIZI?</a:t>
            </a:r>
            <a:endParaRPr lang="bs-Latn-BA" sz="3600" b="1" dirty="0">
              <a:solidFill>
                <a:srgbClr val="FF0000"/>
              </a:solidFill>
            </a:endParaRP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2682716"/>
            <a:ext cx="3240360" cy="417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71612"/>
            <a:ext cx="2952328" cy="2026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129700"/>
            <a:ext cx="22860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4" descr="C:\Users\user\Desktop\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643050"/>
            <a:ext cx="3249613" cy="231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zervirano mjesto sadržaja 12" descr="dosadno učeniku.jpg"/>
          <p:cNvPicPr>
            <a:picLocks noGrp="1" noChangeAspect="1"/>
          </p:cNvPicPr>
          <p:nvPr>
            <p:ph sz="quarter" idx="4294967295"/>
          </p:nvPr>
        </p:nvPicPr>
        <p:blipFill>
          <a:blip r:embed="rId6" cstate="print"/>
          <a:stretch>
            <a:fillRect/>
          </a:stretch>
        </p:blipFill>
        <p:spPr>
          <a:xfrm>
            <a:off x="285720" y="4357694"/>
            <a:ext cx="2872456" cy="2124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1643074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hr-HR" sz="2800" b="1" dirty="0" smtClean="0">
                <a:solidFill>
                  <a:srgbClr val="FF0000"/>
                </a:solidFill>
              </a:rPr>
              <a:t>	</a:t>
            </a:r>
            <a:r>
              <a:rPr lang="hr-HR" b="1" dirty="0" smtClean="0">
                <a:solidFill>
                  <a:srgbClr val="FF0000"/>
                </a:solidFill>
              </a:rPr>
              <a:t>“Je li to što godinama radimo u učionicama stvarno dobra pedagoška praksa, ili je dobra samo zato što je toliko dugo radimo?”</a:t>
            </a:r>
            <a:r>
              <a:rPr lang="hr-HR" sz="2800" dirty="0" smtClean="0"/>
              <a:t>			</a:t>
            </a:r>
          </a:p>
          <a:p>
            <a:pPr algn="just">
              <a:buNone/>
            </a:pPr>
            <a:r>
              <a:rPr lang="hr-HR" sz="2800" dirty="0" smtClean="0">
                <a:solidFill>
                  <a:srgbClr val="0070C0"/>
                </a:solidFill>
              </a:rPr>
              <a:t>							</a:t>
            </a:r>
            <a:r>
              <a:rPr lang="hr-HR" sz="1800" dirty="0" smtClean="0">
                <a:solidFill>
                  <a:srgbClr val="FF0000"/>
                </a:solidFill>
              </a:rPr>
              <a:t>(James McLean 1995).</a:t>
            </a:r>
            <a:endParaRPr lang="bs-Latn-BA" sz="2800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bs-Latn-BA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3115"/>
            <a:ext cx="3929090" cy="2846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071678"/>
            <a:ext cx="3886722" cy="2926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F:\učionice\WP_20160408_14_54_56_Pr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929066"/>
            <a:ext cx="4286280" cy="2747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214282" y="404813"/>
            <a:ext cx="8643998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r-HR" sz="3200" b="1" dirty="0" smtClean="0"/>
              <a:t>KVALITETA JE KONCEPT KOJI SE MIJENJA</a:t>
            </a:r>
            <a:endParaRPr lang="en-US" sz="3200" b="1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000100" y="1142984"/>
            <a:ext cx="7315176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r-BA" sz="3200" b="1" dirty="0" smtClean="0"/>
              <a:t>Što je </a:t>
            </a:r>
            <a:r>
              <a:rPr lang="hr-BA" sz="4400" b="1" dirty="0" smtClean="0">
                <a:solidFill>
                  <a:srgbClr val="FF0000"/>
                </a:solidFill>
              </a:rPr>
              <a:t>CILJ</a:t>
            </a:r>
            <a:r>
              <a:rPr lang="hr-BA" sz="3200" b="1" dirty="0" smtClean="0"/>
              <a:t> odgoja i obrazovanja danas</a:t>
            </a:r>
            <a:r>
              <a:rPr lang="hr-BA" sz="5400" b="1" dirty="0" smtClean="0">
                <a:solidFill>
                  <a:srgbClr val="FF0000"/>
                </a:solidFill>
              </a:rPr>
              <a:t>?</a:t>
            </a:r>
            <a:endParaRPr lang="hr-HR" sz="3200" dirty="0" smtClean="0"/>
          </a:p>
          <a:p>
            <a:pPr>
              <a:spcBef>
                <a:spcPct val="50000"/>
              </a:spcBef>
            </a:pPr>
            <a:endParaRPr lang="hr-BA" sz="3200" b="1" dirty="0" smtClean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endParaRPr lang="hr-HR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786058"/>
            <a:ext cx="2583017" cy="2342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786058"/>
            <a:ext cx="2819677" cy="2132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0531" y="4500570"/>
            <a:ext cx="3211500" cy="2012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UČENIK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BA" sz="2400" b="1" dirty="0" smtClean="0"/>
              <a:t>aktivno uključeni u proces učenja i kreiranje vlastitog </a:t>
            </a:r>
          </a:p>
          <a:p>
            <a:pPr>
              <a:buNone/>
            </a:pPr>
            <a:r>
              <a:rPr lang="hr-BA" sz="2400" b="1" dirty="0" smtClean="0"/>
              <a:t>     razumijevanja koncepata</a:t>
            </a:r>
          </a:p>
          <a:p>
            <a:pPr>
              <a:buFontTx/>
              <a:buChar char="-"/>
            </a:pPr>
            <a:r>
              <a:rPr lang="hr-HR" sz="2400" b="1" dirty="0" smtClean="0"/>
              <a:t>učiti relevantne sadržaje, povezane sa “stvarnim životom”</a:t>
            </a:r>
          </a:p>
          <a:p>
            <a:pPr>
              <a:buFontTx/>
              <a:buChar char="-"/>
            </a:pPr>
            <a:r>
              <a:rPr lang="hr-HR" sz="2400" b="1" dirty="0" smtClean="0"/>
              <a:t>učiti u interakciji s drugima      </a:t>
            </a:r>
          </a:p>
          <a:p>
            <a:pPr>
              <a:buFontTx/>
              <a:buChar char="-"/>
            </a:pPr>
            <a:r>
              <a:rPr lang="hr-HR" sz="2400" b="1" dirty="0" smtClean="0"/>
              <a:t>žele se osjećati: 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</a:rPr>
              <a:t>sigurno,</a:t>
            </a:r>
            <a:r>
              <a:rPr lang="hr-HR" sz="2400" b="1" dirty="0" smtClean="0"/>
              <a:t> 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prihvaćeno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endParaRPr lang="hr-HR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poštovano i 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vrednovano</a:t>
            </a:r>
            <a:endParaRPr lang="hr-HR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hr-HR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hr-BA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2" descr="F:\My Pictures\Foto djece iSSA\DSC00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880401"/>
            <a:ext cx="2428892" cy="260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71803" y="4500570"/>
            <a:ext cx="2857520" cy="1954204"/>
          </a:xfrm>
          <a:prstGeom prst="rect">
            <a:avLst/>
          </a:prstGeom>
          <a:noFill/>
          <a:ln>
            <a:solidFill>
              <a:srgbClr val="79ADDD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UČITELJ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5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2400" b="1" dirty="0" smtClean="0"/>
              <a:t>želi promjenu i spreman je aktivno se uključiti u reformu obrazovanja</a:t>
            </a:r>
            <a:endParaRPr lang="hr-BA" sz="2400" b="1" dirty="0" smtClean="0"/>
          </a:p>
          <a:p>
            <a:pPr>
              <a:buFontTx/>
              <a:buChar char="-"/>
            </a:pPr>
            <a:r>
              <a:rPr lang="hr-BA" sz="2400" b="1" dirty="0" smtClean="0"/>
              <a:t>stručno usavršavanje i profesionalni razvoj</a:t>
            </a:r>
            <a:endParaRPr lang="hr-HR" sz="2400" b="1" dirty="0" smtClean="0"/>
          </a:p>
          <a:p>
            <a:pPr>
              <a:buFontTx/>
              <a:buChar char="-"/>
            </a:pPr>
            <a:r>
              <a:rPr lang="hr-HR" sz="2400" b="1" dirty="0" smtClean="0"/>
              <a:t>žele biti: 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prepoznati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poštovani i </a:t>
            </a:r>
          </a:p>
          <a:p>
            <a:pPr>
              <a:buNone/>
            </a:pP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VREDNOVANI</a:t>
            </a:r>
            <a:endParaRPr lang="hr-HR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hr-HR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hr-BA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000372"/>
            <a:ext cx="4670607" cy="3619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RODITELJ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BA" sz="2400" b="1" dirty="0" smtClean="0">
                <a:solidFill>
                  <a:schemeClr val="tx2">
                    <a:lumMod val="10000"/>
                  </a:schemeClr>
                </a:solidFill>
              </a:rPr>
              <a:t>aktivno uključeni u obrazovanje </a:t>
            </a:r>
          </a:p>
          <a:p>
            <a:pPr>
              <a:buNone/>
            </a:pPr>
            <a:r>
              <a:rPr lang="hr-BA" sz="2400" b="1" dirty="0" smtClean="0">
                <a:solidFill>
                  <a:schemeClr val="tx2">
                    <a:lumMod val="10000"/>
                  </a:schemeClr>
                </a:solidFill>
              </a:rPr>
              <a:t>                  -GRADITI PARTNERSTVO-</a:t>
            </a:r>
          </a:p>
          <a:p>
            <a:pPr>
              <a:buFontTx/>
              <a:buChar char="-"/>
            </a:pPr>
            <a:r>
              <a:rPr lang="hr-HR" sz="2400" b="1" dirty="0" smtClean="0">
                <a:latin typeface="Calibri" pitchFamily="34" charset="0"/>
              </a:rPr>
              <a:t>iskazana obostrana očekivanja </a:t>
            </a:r>
            <a:endParaRPr lang="hr-BA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sz="2400" b="1" dirty="0" smtClean="0"/>
              <a:t>biti </a:t>
            </a:r>
            <a:r>
              <a:rPr lang="hr-HR" sz="2400" b="1" dirty="0" smtClean="0">
                <a:solidFill>
                  <a:srgbClr val="FF0000"/>
                </a:solidFill>
                <a:latin typeface="Calibri" pitchFamily="34" charset="0"/>
              </a:rPr>
              <a:t>poštovan</a:t>
            </a:r>
          </a:p>
          <a:p>
            <a:pPr>
              <a:buNone/>
            </a:pPr>
            <a:endParaRPr lang="hr-HR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bs-Latn-BA" sz="2600" dirty="0" smtClean="0"/>
              <a:t>Školski sustav bez roditelja </a:t>
            </a:r>
          </a:p>
          <a:p>
            <a:pPr>
              <a:buNone/>
            </a:pPr>
            <a:r>
              <a:rPr lang="bs-Latn-BA" sz="2600" dirty="0" smtClean="0"/>
              <a:t>kao njihovog temelja, </a:t>
            </a:r>
          </a:p>
          <a:p>
            <a:pPr>
              <a:buNone/>
            </a:pPr>
            <a:r>
              <a:rPr lang="bs-Latn-BA" sz="2600" dirty="0" smtClean="0"/>
              <a:t>je kao probušena posuda.</a:t>
            </a:r>
          </a:p>
          <a:p>
            <a:pPr>
              <a:buNone/>
            </a:pPr>
            <a:r>
              <a:rPr lang="bs-Latn-BA" sz="2600" dirty="0" smtClean="0"/>
              <a:t>		                Jesse  Jackson</a:t>
            </a:r>
          </a:p>
          <a:p>
            <a:pPr>
              <a:buNone/>
            </a:pPr>
            <a:endParaRPr lang="hr-HR" sz="26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071678"/>
            <a:ext cx="2421047" cy="1608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2150385" cy="2163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3112</TotalTime>
  <Words>352</Words>
  <Application>Microsoft Office PowerPoint</Application>
  <PresentationFormat>On-screen Show (4:3)</PresentationFormat>
  <Paragraphs>97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Agency FB</vt:lpstr>
      <vt:lpstr>Arial</vt:lpstr>
      <vt:lpstr>Calibri</vt:lpstr>
      <vt:lpstr>Wingdings 2</vt:lpstr>
      <vt:lpstr>Office Theme</vt:lpstr>
      <vt:lpstr>UČITELJI SU VAŽNI</vt:lpstr>
      <vt:lpstr>PowerPoint Presentation</vt:lpstr>
      <vt:lpstr>PowerPoint Presentation</vt:lpstr>
      <vt:lpstr>OBRAZOVANJE JE U KRIZI?</vt:lpstr>
      <vt:lpstr>PowerPoint Presentation</vt:lpstr>
      <vt:lpstr>PowerPoint Presentation</vt:lpstr>
      <vt:lpstr>UČENIK</vt:lpstr>
      <vt:lpstr>UČITELJ</vt:lpstr>
      <vt:lpstr>RODITELJ</vt:lpstr>
      <vt:lpstr>FILM: Što želimo za našu djecu?  Stvaranje dobrih škola zajedno</vt:lpstr>
      <vt:lpstr>ZAKLJUČAK </vt:lpstr>
      <vt:lpstr>TKO I KAKO NAM MOŽE POMOĆI NA TOM PUTU?</vt:lpstr>
      <vt:lpstr>Što VI mislite?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ZA KRAJ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Škole po mjeri djeteta</dc:title>
  <dc:creator>Rada</dc:creator>
  <cp:lastModifiedBy>Gost</cp:lastModifiedBy>
  <cp:revision>299</cp:revision>
  <dcterms:created xsi:type="dcterms:W3CDTF">2010-08-04T11:34:38Z</dcterms:created>
  <dcterms:modified xsi:type="dcterms:W3CDTF">2018-10-05T07:24:33Z</dcterms:modified>
</cp:coreProperties>
</file>